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49" r:id="rId2"/>
  </p:sldMasterIdLst>
  <p:notesMasterIdLst>
    <p:notesMasterId r:id="rId15"/>
  </p:notesMasterIdLst>
  <p:sldIdLst>
    <p:sldId id="256" r:id="rId3"/>
    <p:sldId id="259" r:id="rId4"/>
    <p:sldId id="260" r:id="rId5"/>
    <p:sldId id="266" r:id="rId6"/>
    <p:sldId id="265" r:id="rId7"/>
    <p:sldId id="261" r:id="rId8"/>
    <p:sldId id="262" r:id="rId9"/>
    <p:sldId id="263" r:id="rId10"/>
    <p:sldId id="264" r:id="rId11"/>
    <p:sldId id="257" r:id="rId12"/>
    <p:sldId id="258" r:id="rId13"/>
    <p:sldId id="267" r:id="rId14"/>
  </p:sldIdLst>
  <p:sldSz cx="13004800" cy="9753600"/>
  <p:notesSz cx="6858000" cy="9144000"/>
  <p:defaultTextStyle>
    <a:defPPr>
      <a:defRPr lang="ru-RU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2F1A14"/>
        </a:solidFill>
        <a:latin typeface="Papyrus" pitchFamily="66" charset="0"/>
        <a:ea typeface="Papyrus" pitchFamily="66" charset="0"/>
        <a:cs typeface="Papyrus" pitchFamily="66" charset="0"/>
        <a:sym typeface="Papyrus" pitchFamily="66" charset="0"/>
      </a:defRPr>
    </a:lvl1pPr>
    <a:lvl2pPr marL="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2F1A14"/>
        </a:solidFill>
        <a:latin typeface="Papyrus" pitchFamily="66" charset="0"/>
        <a:ea typeface="Papyrus" pitchFamily="66" charset="0"/>
        <a:cs typeface="Papyrus" pitchFamily="66" charset="0"/>
        <a:sym typeface="Papyrus" pitchFamily="66" charset="0"/>
      </a:defRPr>
    </a:lvl2pPr>
    <a:lvl3pPr marL="508000" indent="4064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2F1A14"/>
        </a:solidFill>
        <a:latin typeface="Papyrus" pitchFamily="66" charset="0"/>
        <a:ea typeface="Papyrus" pitchFamily="66" charset="0"/>
        <a:cs typeface="Papyrus" pitchFamily="66" charset="0"/>
        <a:sym typeface="Papyrus" pitchFamily="66" charset="0"/>
      </a:defRPr>
    </a:lvl3pPr>
    <a:lvl4pPr marL="1016000" indent="355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2F1A14"/>
        </a:solidFill>
        <a:latin typeface="Papyrus" pitchFamily="66" charset="0"/>
        <a:ea typeface="Papyrus" pitchFamily="66" charset="0"/>
        <a:cs typeface="Papyrus" pitchFamily="66" charset="0"/>
        <a:sym typeface="Papyrus" pitchFamily="66" charset="0"/>
      </a:defRPr>
    </a:lvl4pPr>
    <a:lvl5pPr marL="1524000" indent="3048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2F1A14"/>
        </a:solidFill>
        <a:latin typeface="Papyrus" pitchFamily="66" charset="0"/>
        <a:ea typeface="Papyrus" pitchFamily="66" charset="0"/>
        <a:cs typeface="Papyrus" pitchFamily="66" charset="0"/>
        <a:sym typeface="Papyrus" pitchFamily="66" charset="0"/>
      </a:defRPr>
    </a:lvl5pPr>
    <a:lvl6pPr marL="2286000" algn="l" defTabSz="914400" rtl="0" eaLnBrk="1" latinLnBrk="0" hangingPunct="1">
      <a:defRPr sz="3600" kern="1200">
        <a:solidFill>
          <a:srgbClr val="2F1A14"/>
        </a:solidFill>
        <a:latin typeface="Papyrus" pitchFamily="66" charset="0"/>
        <a:ea typeface="Papyrus" pitchFamily="66" charset="0"/>
        <a:cs typeface="Papyrus" pitchFamily="66" charset="0"/>
        <a:sym typeface="Papyrus" pitchFamily="66" charset="0"/>
      </a:defRPr>
    </a:lvl6pPr>
    <a:lvl7pPr marL="2743200" algn="l" defTabSz="914400" rtl="0" eaLnBrk="1" latinLnBrk="0" hangingPunct="1">
      <a:defRPr sz="3600" kern="1200">
        <a:solidFill>
          <a:srgbClr val="2F1A14"/>
        </a:solidFill>
        <a:latin typeface="Papyrus" pitchFamily="66" charset="0"/>
        <a:ea typeface="Papyrus" pitchFamily="66" charset="0"/>
        <a:cs typeface="Papyrus" pitchFamily="66" charset="0"/>
        <a:sym typeface="Papyrus" pitchFamily="66" charset="0"/>
      </a:defRPr>
    </a:lvl7pPr>
    <a:lvl8pPr marL="3200400" algn="l" defTabSz="914400" rtl="0" eaLnBrk="1" latinLnBrk="0" hangingPunct="1">
      <a:defRPr sz="3600" kern="1200">
        <a:solidFill>
          <a:srgbClr val="2F1A14"/>
        </a:solidFill>
        <a:latin typeface="Papyrus" pitchFamily="66" charset="0"/>
        <a:ea typeface="Papyrus" pitchFamily="66" charset="0"/>
        <a:cs typeface="Papyrus" pitchFamily="66" charset="0"/>
        <a:sym typeface="Papyrus" pitchFamily="66" charset="0"/>
      </a:defRPr>
    </a:lvl8pPr>
    <a:lvl9pPr marL="3657600" algn="l" defTabSz="914400" rtl="0" eaLnBrk="1" latinLnBrk="0" hangingPunct="1">
      <a:defRPr sz="3600" kern="1200">
        <a:solidFill>
          <a:srgbClr val="2F1A14"/>
        </a:solidFill>
        <a:latin typeface="Papyrus" pitchFamily="66" charset="0"/>
        <a:ea typeface="Papyrus" pitchFamily="66" charset="0"/>
        <a:cs typeface="Papyrus" pitchFamily="66" charset="0"/>
        <a:sym typeface="Papyrus" pitchFamily="66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стя" initials="Н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98" y="7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>
                <a:sym typeface="Noteworthy Bold" charset="0"/>
              </a:rPr>
              <a:t>Click to edit Master text styles</a:t>
            </a:r>
          </a:p>
          <a:p>
            <a:pPr lvl="1"/>
            <a:r>
              <a:rPr lang="ru-RU" noProof="0" smtClean="0">
                <a:sym typeface="Noteworthy Bold" charset="0"/>
              </a:rPr>
              <a:t>Second level</a:t>
            </a:r>
          </a:p>
          <a:p>
            <a:pPr lvl="2"/>
            <a:r>
              <a:rPr lang="ru-RU" noProof="0" smtClean="0">
                <a:sym typeface="Noteworthy Bold" charset="0"/>
              </a:rPr>
              <a:t>Third level</a:t>
            </a:r>
          </a:p>
          <a:p>
            <a:pPr lvl="3"/>
            <a:r>
              <a:rPr lang="ru-RU" noProof="0" smtClean="0">
                <a:sym typeface="Noteworthy Bold" charset="0"/>
              </a:rPr>
              <a:t>Fourth level</a:t>
            </a:r>
          </a:p>
          <a:p>
            <a:pPr lvl="4"/>
            <a:r>
              <a:rPr lang="ru-RU" noProof="0" smtClean="0">
                <a:sym typeface="Noteworthy 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1pPr>
    <a:lvl2pPr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2pPr>
    <a:lvl3pPr marL="5080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3pPr>
    <a:lvl4pPr marL="10160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4pPr>
    <a:lvl5pPr marL="15240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>
              <a:sym typeface="Papyru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918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918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>
              <a:sym typeface="Papyru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9600">
          <a:solidFill>
            <a:srgbClr val="2F1A14"/>
          </a:solidFill>
          <a:latin typeface="+mj-lt"/>
          <a:ea typeface="+mj-ea"/>
          <a:cs typeface="+mj-cs"/>
          <a:sym typeface="Papyrus" pitchFamily="66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9600">
          <a:solidFill>
            <a:srgbClr val="2F1A14"/>
          </a:solidFill>
          <a:latin typeface="Papyrus" pitchFamily="66" charset="0"/>
          <a:ea typeface="Papyrus" pitchFamily="66" charset="0"/>
          <a:cs typeface="Papyrus" pitchFamily="66" charset="0"/>
          <a:sym typeface="Papyrus" pitchFamily="66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9600">
          <a:solidFill>
            <a:srgbClr val="2F1A14"/>
          </a:solidFill>
          <a:latin typeface="Papyrus" pitchFamily="66" charset="0"/>
          <a:ea typeface="Papyrus" pitchFamily="66" charset="0"/>
          <a:cs typeface="Papyrus" pitchFamily="66" charset="0"/>
          <a:sym typeface="Papyrus" pitchFamily="66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9600">
          <a:solidFill>
            <a:srgbClr val="2F1A14"/>
          </a:solidFill>
          <a:latin typeface="Papyrus" pitchFamily="66" charset="0"/>
          <a:ea typeface="Papyrus" pitchFamily="66" charset="0"/>
          <a:cs typeface="Papyrus" pitchFamily="66" charset="0"/>
          <a:sym typeface="Papyrus" pitchFamily="66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9600">
          <a:solidFill>
            <a:srgbClr val="2F1A14"/>
          </a:solidFill>
          <a:latin typeface="Papyrus" pitchFamily="66" charset="0"/>
          <a:ea typeface="Papyrus" pitchFamily="66" charset="0"/>
          <a:cs typeface="Papyrus" pitchFamily="66" charset="0"/>
          <a:sym typeface="Papyrus" pitchFamily="66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9600">
          <a:solidFill>
            <a:srgbClr val="2F1A14"/>
          </a:solidFill>
          <a:latin typeface="Papyrus" pitchFamily="66" charset="0"/>
          <a:ea typeface="Papyrus" pitchFamily="66" charset="0"/>
          <a:cs typeface="Papyrus" pitchFamily="66" charset="0"/>
          <a:sym typeface="Papyrus" pitchFamily="66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9600">
          <a:solidFill>
            <a:srgbClr val="2F1A14"/>
          </a:solidFill>
          <a:latin typeface="Papyrus" pitchFamily="66" charset="0"/>
          <a:ea typeface="Papyrus" pitchFamily="66" charset="0"/>
          <a:cs typeface="Papyrus" pitchFamily="66" charset="0"/>
          <a:sym typeface="Papyrus" pitchFamily="66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9600">
          <a:solidFill>
            <a:srgbClr val="2F1A14"/>
          </a:solidFill>
          <a:latin typeface="Papyrus" pitchFamily="66" charset="0"/>
          <a:ea typeface="Papyrus" pitchFamily="66" charset="0"/>
          <a:cs typeface="Papyrus" pitchFamily="66" charset="0"/>
          <a:sym typeface="Papyrus" pitchFamily="66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9600">
          <a:solidFill>
            <a:srgbClr val="2F1A14"/>
          </a:solidFill>
          <a:latin typeface="Papyrus" pitchFamily="66" charset="0"/>
          <a:ea typeface="Papyrus" pitchFamily="66" charset="0"/>
          <a:cs typeface="Papyrus" pitchFamily="66" charset="0"/>
          <a:sym typeface="Papyrus" pitchFamily="66" charset="0"/>
        </a:defRPr>
      </a:lvl9pPr>
    </p:titleStyle>
    <p:bodyStyle>
      <a:lvl1pPr algn="l" defTabSz="584200" rtl="0" eaLnBrk="0" fontAlgn="base" hangingPunct="0">
        <a:spcBef>
          <a:spcPts val="4200"/>
        </a:spcBef>
        <a:spcAft>
          <a:spcPct val="0"/>
        </a:spcAft>
        <a:defRPr sz="3800">
          <a:solidFill>
            <a:srgbClr val="2F1A14"/>
          </a:solidFill>
          <a:latin typeface="+mn-lt"/>
          <a:ea typeface="+mn-ea"/>
          <a:cs typeface="+mn-cs"/>
          <a:sym typeface="Papyrus" pitchFamily="66" charset="0"/>
        </a:defRPr>
      </a:lvl1pPr>
      <a:lvl2pPr algn="l" defTabSz="584200" rtl="0" eaLnBrk="0" fontAlgn="base" hangingPunct="0">
        <a:spcBef>
          <a:spcPts val="4200"/>
        </a:spcBef>
        <a:spcAft>
          <a:spcPct val="0"/>
        </a:spcAft>
        <a:defRPr sz="3800">
          <a:solidFill>
            <a:srgbClr val="2F1A14"/>
          </a:solidFill>
          <a:latin typeface="+mn-lt"/>
          <a:ea typeface="+mn-ea"/>
          <a:cs typeface="+mn-cs"/>
          <a:sym typeface="Papyrus" pitchFamily="66" charset="0"/>
        </a:defRPr>
      </a:lvl2pPr>
      <a:lvl3pPr marL="508000" algn="l" defTabSz="584200" rtl="0" eaLnBrk="0" fontAlgn="base" hangingPunct="0">
        <a:spcBef>
          <a:spcPts val="4200"/>
        </a:spcBef>
        <a:spcAft>
          <a:spcPct val="0"/>
        </a:spcAft>
        <a:defRPr sz="3800">
          <a:solidFill>
            <a:srgbClr val="2F1A14"/>
          </a:solidFill>
          <a:latin typeface="+mn-lt"/>
          <a:ea typeface="+mn-ea"/>
          <a:cs typeface="+mn-cs"/>
          <a:sym typeface="Papyrus" pitchFamily="66" charset="0"/>
        </a:defRPr>
      </a:lvl3pPr>
      <a:lvl4pPr marL="1016000" algn="l" defTabSz="584200" rtl="0" eaLnBrk="0" fontAlgn="base" hangingPunct="0">
        <a:spcBef>
          <a:spcPts val="4200"/>
        </a:spcBef>
        <a:spcAft>
          <a:spcPct val="0"/>
        </a:spcAft>
        <a:defRPr sz="3800">
          <a:solidFill>
            <a:srgbClr val="2F1A14"/>
          </a:solidFill>
          <a:latin typeface="+mn-lt"/>
          <a:ea typeface="+mn-ea"/>
          <a:cs typeface="+mn-cs"/>
          <a:sym typeface="Papyrus" pitchFamily="66" charset="0"/>
        </a:defRPr>
      </a:lvl4pPr>
      <a:lvl5pPr marL="1524000" algn="l" defTabSz="584200" rtl="0" eaLnBrk="0" fontAlgn="base" hangingPunct="0">
        <a:spcBef>
          <a:spcPts val="4200"/>
        </a:spcBef>
        <a:spcAft>
          <a:spcPct val="0"/>
        </a:spcAft>
        <a:defRPr sz="3800">
          <a:solidFill>
            <a:srgbClr val="2F1A14"/>
          </a:solidFill>
          <a:latin typeface="+mn-lt"/>
          <a:ea typeface="+mn-ea"/>
          <a:cs typeface="+mn-cs"/>
          <a:sym typeface="Papyrus" pitchFamily="66" charset="0"/>
        </a:defRPr>
      </a:lvl5pPr>
      <a:lvl6pPr marL="19812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2F1A14"/>
          </a:solidFill>
          <a:latin typeface="+mn-lt"/>
          <a:ea typeface="+mn-ea"/>
          <a:cs typeface="+mn-cs"/>
          <a:sym typeface="Papyrus" pitchFamily="66" charset="0"/>
        </a:defRPr>
      </a:lvl6pPr>
      <a:lvl7pPr marL="24384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2F1A14"/>
          </a:solidFill>
          <a:latin typeface="+mn-lt"/>
          <a:ea typeface="+mn-ea"/>
          <a:cs typeface="+mn-cs"/>
          <a:sym typeface="Papyrus" pitchFamily="66" charset="0"/>
        </a:defRPr>
      </a:lvl7pPr>
      <a:lvl8pPr marL="28956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2F1A14"/>
          </a:solidFill>
          <a:latin typeface="+mn-lt"/>
          <a:ea typeface="+mn-ea"/>
          <a:cs typeface="+mn-cs"/>
          <a:sym typeface="Papyrus" pitchFamily="66" charset="0"/>
        </a:defRPr>
      </a:lvl8pPr>
      <a:lvl9pPr marL="33528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2F1A14"/>
          </a:solidFill>
          <a:latin typeface="+mn-lt"/>
          <a:ea typeface="+mn-ea"/>
          <a:cs typeface="+mn-cs"/>
          <a:sym typeface="Papyrus" pitchFamily="66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1270000" y="7315200"/>
            <a:ext cx="10464800" cy="18796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Papyrus" pitchFamily="66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9600">
          <a:solidFill>
            <a:srgbClr val="2F1A14"/>
          </a:solidFill>
          <a:latin typeface="+mj-lt"/>
          <a:ea typeface="+mj-ea"/>
          <a:cs typeface="+mj-cs"/>
          <a:sym typeface="Papyrus" pitchFamily="66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9600">
          <a:solidFill>
            <a:srgbClr val="2F1A14"/>
          </a:solidFill>
          <a:latin typeface="Papyrus" pitchFamily="66" charset="0"/>
          <a:ea typeface="Papyrus" pitchFamily="66" charset="0"/>
          <a:cs typeface="Papyrus" pitchFamily="66" charset="0"/>
          <a:sym typeface="Papyrus" pitchFamily="66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9600">
          <a:solidFill>
            <a:srgbClr val="2F1A14"/>
          </a:solidFill>
          <a:latin typeface="Papyrus" pitchFamily="66" charset="0"/>
          <a:ea typeface="Papyrus" pitchFamily="66" charset="0"/>
          <a:cs typeface="Papyrus" pitchFamily="66" charset="0"/>
          <a:sym typeface="Papyrus" pitchFamily="66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9600">
          <a:solidFill>
            <a:srgbClr val="2F1A14"/>
          </a:solidFill>
          <a:latin typeface="Papyrus" pitchFamily="66" charset="0"/>
          <a:ea typeface="Papyrus" pitchFamily="66" charset="0"/>
          <a:cs typeface="Papyrus" pitchFamily="66" charset="0"/>
          <a:sym typeface="Papyrus" pitchFamily="66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9600">
          <a:solidFill>
            <a:srgbClr val="2F1A14"/>
          </a:solidFill>
          <a:latin typeface="Papyrus" pitchFamily="66" charset="0"/>
          <a:ea typeface="Papyrus" pitchFamily="66" charset="0"/>
          <a:cs typeface="Papyrus" pitchFamily="66" charset="0"/>
          <a:sym typeface="Papyrus" pitchFamily="66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9600">
          <a:solidFill>
            <a:srgbClr val="2F1A14"/>
          </a:solidFill>
          <a:latin typeface="Papyrus" pitchFamily="66" charset="0"/>
          <a:ea typeface="Papyrus" pitchFamily="66" charset="0"/>
          <a:cs typeface="Papyrus" pitchFamily="66" charset="0"/>
          <a:sym typeface="Papyrus" pitchFamily="66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9600">
          <a:solidFill>
            <a:srgbClr val="2F1A14"/>
          </a:solidFill>
          <a:latin typeface="Papyrus" pitchFamily="66" charset="0"/>
          <a:ea typeface="Papyrus" pitchFamily="66" charset="0"/>
          <a:cs typeface="Papyrus" pitchFamily="66" charset="0"/>
          <a:sym typeface="Papyrus" pitchFamily="66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9600">
          <a:solidFill>
            <a:srgbClr val="2F1A14"/>
          </a:solidFill>
          <a:latin typeface="Papyrus" pitchFamily="66" charset="0"/>
          <a:ea typeface="Papyrus" pitchFamily="66" charset="0"/>
          <a:cs typeface="Papyrus" pitchFamily="66" charset="0"/>
          <a:sym typeface="Papyrus" pitchFamily="66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9600">
          <a:solidFill>
            <a:srgbClr val="2F1A14"/>
          </a:solidFill>
          <a:latin typeface="Papyrus" pitchFamily="66" charset="0"/>
          <a:ea typeface="Papyrus" pitchFamily="66" charset="0"/>
          <a:cs typeface="Papyrus" pitchFamily="66" charset="0"/>
          <a:sym typeface="Papyrus" pitchFamily="66" charset="0"/>
        </a:defRPr>
      </a:lvl9pPr>
    </p:titleStyle>
    <p:bodyStyle>
      <a:lvl1pPr algn="l" defTabSz="584200" rtl="0" eaLnBrk="0" fontAlgn="base" hangingPunct="0">
        <a:spcBef>
          <a:spcPts val="4200"/>
        </a:spcBef>
        <a:spcAft>
          <a:spcPct val="0"/>
        </a:spcAft>
        <a:defRPr sz="3800">
          <a:solidFill>
            <a:srgbClr val="2F1A14"/>
          </a:solidFill>
          <a:latin typeface="+mn-lt"/>
          <a:ea typeface="+mn-ea"/>
          <a:cs typeface="+mn-cs"/>
          <a:sym typeface="Papyrus" pitchFamily="66" charset="0"/>
        </a:defRPr>
      </a:lvl1pPr>
      <a:lvl2pPr algn="l" defTabSz="584200" rtl="0" eaLnBrk="0" fontAlgn="base" hangingPunct="0">
        <a:spcBef>
          <a:spcPts val="4200"/>
        </a:spcBef>
        <a:spcAft>
          <a:spcPct val="0"/>
        </a:spcAft>
        <a:defRPr sz="3800">
          <a:solidFill>
            <a:srgbClr val="2F1A14"/>
          </a:solidFill>
          <a:latin typeface="+mn-lt"/>
          <a:ea typeface="+mn-ea"/>
          <a:cs typeface="+mn-cs"/>
          <a:sym typeface="Papyrus" pitchFamily="66" charset="0"/>
        </a:defRPr>
      </a:lvl2pPr>
      <a:lvl3pPr marL="508000" algn="l" defTabSz="584200" rtl="0" eaLnBrk="0" fontAlgn="base" hangingPunct="0">
        <a:spcBef>
          <a:spcPts val="4200"/>
        </a:spcBef>
        <a:spcAft>
          <a:spcPct val="0"/>
        </a:spcAft>
        <a:defRPr sz="3800">
          <a:solidFill>
            <a:srgbClr val="2F1A14"/>
          </a:solidFill>
          <a:latin typeface="+mn-lt"/>
          <a:ea typeface="+mn-ea"/>
          <a:cs typeface="+mn-cs"/>
          <a:sym typeface="Papyrus" pitchFamily="66" charset="0"/>
        </a:defRPr>
      </a:lvl3pPr>
      <a:lvl4pPr marL="1016000" algn="l" defTabSz="584200" rtl="0" eaLnBrk="0" fontAlgn="base" hangingPunct="0">
        <a:spcBef>
          <a:spcPts val="4200"/>
        </a:spcBef>
        <a:spcAft>
          <a:spcPct val="0"/>
        </a:spcAft>
        <a:defRPr sz="3800">
          <a:solidFill>
            <a:srgbClr val="2F1A14"/>
          </a:solidFill>
          <a:latin typeface="+mn-lt"/>
          <a:ea typeface="+mn-ea"/>
          <a:cs typeface="+mn-cs"/>
          <a:sym typeface="Papyrus" pitchFamily="66" charset="0"/>
        </a:defRPr>
      </a:lvl4pPr>
      <a:lvl5pPr marL="1524000" algn="l" defTabSz="584200" rtl="0" eaLnBrk="0" fontAlgn="base" hangingPunct="0">
        <a:spcBef>
          <a:spcPts val="4200"/>
        </a:spcBef>
        <a:spcAft>
          <a:spcPct val="0"/>
        </a:spcAft>
        <a:defRPr sz="3800">
          <a:solidFill>
            <a:srgbClr val="2F1A14"/>
          </a:solidFill>
          <a:latin typeface="+mn-lt"/>
          <a:ea typeface="+mn-ea"/>
          <a:cs typeface="+mn-cs"/>
          <a:sym typeface="Papyrus" pitchFamily="66" charset="0"/>
        </a:defRPr>
      </a:lvl5pPr>
      <a:lvl6pPr marL="19812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2F1A14"/>
          </a:solidFill>
          <a:latin typeface="+mn-lt"/>
          <a:ea typeface="+mn-ea"/>
          <a:cs typeface="+mn-cs"/>
          <a:sym typeface="Papyrus" pitchFamily="66" charset="0"/>
        </a:defRPr>
      </a:lvl6pPr>
      <a:lvl7pPr marL="24384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2F1A14"/>
          </a:solidFill>
          <a:latin typeface="+mn-lt"/>
          <a:ea typeface="+mn-ea"/>
          <a:cs typeface="+mn-cs"/>
          <a:sym typeface="Papyrus" pitchFamily="66" charset="0"/>
        </a:defRPr>
      </a:lvl7pPr>
      <a:lvl8pPr marL="28956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2F1A14"/>
          </a:solidFill>
          <a:latin typeface="+mn-lt"/>
          <a:ea typeface="+mn-ea"/>
          <a:cs typeface="+mn-cs"/>
          <a:sym typeface="Papyrus" pitchFamily="66" charset="0"/>
        </a:defRPr>
      </a:lvl8pPr>
      <a:lvl9pPr marL="33528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2F1A14"/>
          </a:solidFill>
          <a:latin typeface="+mn-lt"/>
          <a:ea typeface="+mn-ea"/>
          <a:cs typeface="+mn-cs"/>
          <a:sym typeface="Papyrus" pitchFamily="66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1029792" y="4012704"/>
            <a:ext cx="10464800" cy="1879600"/>
          </a:xfrm>
        </p:spPr>
        <p:txBody>
          <a:bodyPr/>
          <a:lstStyle/>
          <a:p>
            <a:pPr eaLnBrk="1"/>
            <a:r>
              <a:rPr lang="ru-RU" sz="7200" dirty="0" err="1" smtClean="0"/>
              <a:t>Die</a:t>
            </a:r>
            <a:r>
              <a:rPr lang="ru-RU" sz="7200" dirty="0" smtClean="0"/>
              <a:t> </a:t>
            </a:r>
            <a:r>
              <a:rPr lang="ru-RU" sz="7200" dirty="0" err="1" smtClean="0"/>
              <a:t>Russlands</a:t>
            </a:r>
            <a:r>
              <a:rPr lang="en-US" sz="7200" dirty="0" smtClean="0"/>
              <a:t>k</a:t>
            </a:r>
            <a:r>
              <a:rPr lang="ru-RU" sz="7200" dirty="0" err="1" smtClean="0"/>
              <a:t>üche</a:t>
            </a:r>
            <a:endParaRPr lang="ru-RU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1" name="Group 1"/>
          <p:cNvGraphicFramePr>
            <a:graphicFrameLocks noGrp="1"/>
          </p:cNvGraphicFramePr>
          <p:nvPr/>
        </p:nvGraphicFramePr>
        <p:xfrm>
          <a:off x="669925" y="628650"/>
          <a:ext cx="5851525" cy="8453755"/>
        </p:xfrm>
        <a:graphic>
          <a:graphicData uri="http://schemas.openxmlformats.org/drawingml/2006/table">
            <a:tbl>
              <a:tblPr/>
              <a:tblGrid>
                <a:gridCol w="768350"/>
                <a:gridCol w="1625600"/>
                <a:gridCol w="1625600"/>
                <a:gridCol w="1831975"/>
              </a:tblGrid>
              <a:tr h="65087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1.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4A2C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Уха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8A5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Каша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8A5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Квас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8A56">
                        <a:alpha val="50195"/>
                      </a:srgbClr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2.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4A2C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Икра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8957">
                        <a:alpha val="2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Блины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8957">
                        <a:alpha val="2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Пельмени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8957">
                        <a:alpha val="25882"/>
                      </a:srgbClr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3.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4A2C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Водка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8A5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Картошка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8A5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Селедка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8A56">
                        <a:alpha val="50195"/>
                      </a:srgbClr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4.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4A2C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Щи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8957">
                        <a:alpha val="2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Каша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8957">
                        <a:alpha val="2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Квас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8957">
                        <a:alpha val="25882"/>
                      </a:srgbClr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5.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4A2C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Борщ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8A5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Блины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8A5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Пельмени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8A56">
                        <a:alpha val="50195"/>
                      </a:srgbClr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6.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4A2C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Щи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8957">
                        <a:alpha val="2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Каша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8957">
                        <a:alpha val="2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Квас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8957">
                        <a:alpha val="25882"/>
                      </a:srgbClr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7.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4A2C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Голубцы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8A5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Селедка под шубой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8A5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Пельмени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8A56">
                        <a:alpha val="50195"/>
                      </a:srgbClr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8.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4A2C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Водка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8957">
                        <a:alpha val="2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Щи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8957">
                        <a:alpha val="2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Квас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8957">
                        <a:alpha val="25882"/>
                      </a:srgbClr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9.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4A2C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Щи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8A5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Морс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8A5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Окрошка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8A56">
                        <a:alpha val="50195"/>
                      </a:srgbClr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10.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4A2C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Щи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8957">
                        <a:alpha val="2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Блины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8957">
                        <a:alpha val="2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Квас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8957">
                        <a:alpha val="25882"/>
                      </a:srgbClr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11.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4A2C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Блины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8A5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Пряник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8A5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Пельмени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8A56">
                        <a:alpha val="50195"/>
                      </a:srgbClr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12.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4A2C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Борщ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8957">
                        <a:alpha val="2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Картошка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8957">
                        <a:alpha val="2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Пельмени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8957">
                        <a:alpha val="25882"/>
                      </a:srgbClr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13.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4A2C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Борщ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8A5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Вареники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8A5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Пельмени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8A56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95" name="Group 175"/>
          <p:cNvGraphicFramePr>
            <a:graphicFrameLocks noGrp="1"/>
          </p:cNvGraphicFramePr>
          <p:nvPr/>
        </p:nvGraphicFramePr>
        <p:xfrm>
          <a:off x="6573838" y="628650"/>
          <a:ext cx="5818187" cy="8453120"/>
        </p:xfrm>
        <a:graphic>
          <a:graphicData uri="http://schemas.openxmlformats.org/drawingml/2006/table">
            <a:tbl>
              <a:tblPr/>
              <a:tblGrid>
                <a:gridCol w="750887"/>
                <a:gridCol w="1689100"/>
                <a:gridCol w="1689100"/>
                <a:gridCol w="1689100"/>
              </a:tblGrid>
              <a:tr h="6191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14.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4A2C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Щи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8A5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Блины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8A5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Плов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8A56">
                        <a:alpha val="50195"/>
                      </a:srgbClr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15.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4A2C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Морс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8957">
                        <a:alpha val="2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Оливье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8957">
                        <a:alpha val="2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Щи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8957">
                        <a:alpha val="25882"/>
                      </a:srgbClr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16.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4A2C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Окрошка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8A5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Кулебяка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8A5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Щи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8A56">
                        <a:alpha val="50195"/>
                      </a:srgbClr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17.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4A2C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Борщ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8957">
                        <a:alpha val="2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Оливье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8957">
                        <a:alpha val="2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Водка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8957">
                        <a:alpha val="25882"/>
                      </a:srgbClr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18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4A2C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Холодец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8A5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Пельмени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8A5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Картошка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8A56">
                        <a:alpha val="50195"/>
                      </a:srgbClr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19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4A2C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Гороховый суп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8957">
                        <a:alpha val="2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Хрен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8957">
                        <a:alpha val="2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Ленивые голубцы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8957">
                        <a:alpha val="25882"/>
                      </a:srgbClr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20.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4A2C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Блины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8A5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Икра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8A5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Борщ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8A56">
                        <a:alpha val="50195"/>
                      </a:srgbClr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21.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4A2C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Пельмени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8957">
                        <a:alpha val="2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Водка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8957">
                        <a:alpha val="2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Икра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8957">
                        <a:alpha val="25882"/>
                      </a:srgbClr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22.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4A2C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Борщ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8A5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Блины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8A5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Селедка под шубой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8A56">
                        <a:alpha val="50195"/>
                      </a:srgbClr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23.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4A2C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Оливье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8957">
                        <a:alpha val="2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Отбивные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8957">
                        <a:alpha val="2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Селедка под шубой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8957">
                        <a:alpha val="25882"/>
                      </a:srgbClr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24.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4A2C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Винегрет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8A5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Квашенная капуста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8A5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Щи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8A56">
                        <a:alpha val="50195"/>
                      </a:srgbClr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25.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4A2C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Пасха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8957">
                        <a:alpha val="2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Уха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8957">
                        <a:alpha val="2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Блины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8957">
                        <a:alpha val="25882"/>
                      </a:srgbClr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26.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4A2C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Щи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8A5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Блины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8A5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Papyrus" pitchFamily="66" charset="0"/>
                          <a:ea typeface="Papyrus" pitchFamily="66" charset="0"/>
                          <a:cs typeface="Papyrus" pitchFamily="66" charset="0"/>
                          <a:sym typeface="Papyrus" pitchFamily="66" charset="0"/>
                        </a:rPr>
                        <a:t>Квас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1A14"/>
                        </a:solidFill>
                        <a:effectLst/>
                        <a:latin typeface="Papyrus" pitchFamily="66" charset="0"/>
                        <a:ea typeface="Papyrus" pitchFamily="66" charset="0"/>
                        <a:cs typeface="Papyrus" pitchFamily="66" charset="0"/>
                        <a:sym typeface="Papyrus" pitchFamily="66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A14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8A56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062240" y="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Die Umfrage 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-2882900" y="-1463675"/>
          <a:ext cx="19111913" cy="13523913"/>
        </p:xfrm>
        <a:graphic>
          <a:graphicData uri="http://schemas.openxmlformats.org/presentationml/2006/ole">
            <p:oleObj spid="_x0000_s1026" name="Диаграмма" r:id="rId4" imgW="10763098" imgH="7591552" progId="MSGraph.Chart.8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0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728" y="2428528"/>
            <a:ext cx="11703050" cy="3334147"/>
          </a:xfrm>
        </p:spPr>
        <p:txBody>
          <a:bodyPr/>
          <a:lstStyle/>
          <a:p>
            <a:r>
              <a:rPr lang="en-US" dirty="0" err="1" smtClean="0"/>
              <a:t>Vielen</a:t>
            </a:r>
            <a:r>
              <a:rPr lang="en-US" dirty="0" smtClean="0"/>
              <a:t> Dank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Aufmerksam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r>
              <a:rPr lang="en-US" dirty="0" err="1" smtClean="0"/>
              <a:t>Russland</a:t>
            </a:r>
            <a:r>
              <a:rPr lang="en-US" dirty="0" smtClean="0"/>
              <a:t> </a:t>
            </a:r>
            <a:endParaRPr lang="ru-RU" dirty="0" smtClean="0"/>
          </a:p>
        </p:txBody>
      </p:sp>
      <p:pic>
        <p:nvPicPr>
          <p:cNvPr id="4099" name="Содержимое 3" descr="map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525" y="3652838"/>
            <a:ext cx="8593138" cy="5111750"/>
          </a:xfrm>
          <a:noFill/>
          <a:ln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69925" y="1852613"/>
            <a:ext cx="5761038" cy="35385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252626"/>
                </a:solidFill>
              </a:rPr>
              <a:t>Наша страна очень большая, она занимает большую часть континента, и климатические условия здесь тоже разные, не говоря уже о ландшафте. </a:t>
            </a:r>
            <a:r>
              <a:rPr lang="ru-RU" sz="2800" b="1" dirty="0">
                <a:solidFill>
                  <a:srgbClr val="252626"/>
                </a:solidFill>
              </a:rPr>
              <a:t>Российские кухни</a:t>
            </a:r>
            <a:r>
              <a:rPr lang="ru-RU" sz="2800" dirty="0">
                <a:solidFill>
                  <a:srgbClr val="252626"/>
                </a:solidFill>
              </a:rPr>
              <a:t> – понятие, соразмерное с кухнями мира.</a:t>
            </a:r>
          </a:p>
        </p:txBody>
      </p:sp>
      <p:sp>
        <p:nvSpPr>
          <p:cNvPr id="4101" name="Прямоугольник 5"/>
          <p:cNvSpPr>
            <a:spLocks noChangeArrowheads="1"/>
          </p:cNvSpPr>
          <p:nvPr/>
        </p:nvSpPr>
        <p:spPr bwMode="auto">
          <a:xfrm>
            <a:off x="6934200" y="1781175"/>
            <a:ext cx="540067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dirty="0"/>
              <a:t>Unser Land </a:t>
            </a:r>
            <a:r>
              <a:rPr lang="en-US" sz="2800" b="1" dirty="0" err="1" smtClean="0"/>
              <a:t>ist</a:t>
            </a:r>
            <a:r>
              <a:rPr lang="en-US" sz="2800" b="1" dirty="0" smtClean="0"/>
              <a:t> </a:t>
            </a:r>
            <a:r>
              <a:rPr lang="de-DE" sz="2800" b="1" dirty="0" smtClean="0"/>
              <a:t>sehr </a:t>
            </a:r>
            <a:r>
              <a:rPr lang="de-DE" sz="2800" b="1" dirty="0"/>
              <a:t>groß, </a:t>
            </a:r>
            <a:r>
              <a:rPr lang="de-DE" sz="2800" b="1" dirty="0" smtClean="0"/>
              <a:t>es </a:t>
            </a:r>
            <a:r>
              <a:rPr lang="de-DE" sz="2800" b="1" dirty="0"/>
              <a:t>nimmt den großen Teil des </a:t>
            </a:r>
            <a:r>
              <a:rPr lang="de-DE" sz="2800" b="1" dirty="0" smtClean="0"/>
              <a:t>Kontinents</a:t>
            </a:r>
            <a:r>
              <a:rPr lang="de-DE" sz="2800" b="1" dirty="0"/>
              <a:t>, und die Klimabedingungen </a:t>
            </a:r>
            <a:r>
              <a:rPr lang="de-DE" sz="2800" b="1" dirty="0" smtClean="0"/>
              <a:t>sind </a:t>
            </a:r>
            <a:r>
              <a:rPr lang="de-DE" sz="2800" b="1" dirty="0"/>
              <a:t>hier auch </a:t>
            </a:r>
            <a:r>
              <a:rPr lang="de-DE" sz="2800" b="1" dirty="0" smtClean="0"/>
              <a:t>verschieden, wieLandschaften. </a:t>
            </a:r>
            <a:r>
              <a:rPr lang="de-DE" sz="2800" b="1" dirty="0"/>
              <a:t>Die russischen Küchen – der Begriff, der den Küchen der Welt entsprechend ist</a:t>
            </a:r>
            <a:r>
              <a:rPr lang="de-DE" sz="2800" dirty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5" grpId="0"/>
      <p:bldP spid="41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030288" y="484188"/>
            <a:ext cx="10464800" cy="1593850"/>
          </a:xfrm>
        </p:spPr>
        <p:txBody>
          <a:bodyPr/>
          <a:lstStyle/>
          <a:p>
            <a:pPr eaLnBrk="1"/>
            <a:r>
              <a:rPr lang="en-US" dirty="0" err="1" smtClean="0"/>
              <a:t>Klima</a:t>
            </a:r>
            <a:endParaRPr lang="ru-RU" dirty="0" smtClean="0"/>
          </a:p>
        </p:txBody>
      </p:sp>
      <p:pic>
        <p:nvPicPr>
          <p:cNvPr id="5123" name="Рисунок 7" descr="Фото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9788" y="2212975"/>
            <a:ext cx="7848600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Содержимое 6" descr="Фотоf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78888" y="5021263"/>
            <a:ext cx="2860675" cy="2447925"/>
          </a:xfrm>
          <a:noFill/>
          <a:ln>
            <a:miter lim="800000"/>
            <a:headEnd/>
            <a:tailEnd/>
          </a:ln>
        </p:spPr>
      </p:pic>
      <p:sp>
        <p:nvSpPr>
          <p:cNvPr id="5125" name="Прямоугольник 8"/>
          <p:cNvSpPr>
            <a:spLocks noChangeArrowheads="1"/>
          </p:cNvSpPr>
          <p:nvPr/>
        </p:nvSpPr>
        <p:spPr bwMode="auto">
          <a:xfrm>
            <a:off x="598488" y="1997075"/>
            <a:ext cx="590391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dirty="0"/>
              <a:t>Russland ist ein sehr großes Land , so dass die </a:t>
            </a:r>
            <a:r>
              <a:rPr lang="de-DE" sz="2800" b="1" dirty="0" smtClean="0"/>
              <a:t>Küche </a:t>
            </a:r>
            <a:r>
              <a:rPr lang="de-DE" sz="2800" b="1" dirty="0"/>
              <a:t>ist sehr vielfältig. Es </a:t>
            </a:r>
            <a:r>
              <a:rPr lang="de-DE" sz="2800" b="1" dirty="0" smtClean="0"/>
              <a:t>gibt </a:t>
            </a:r>
            <a:r>
              <a:rPr lang="en-US" sz="2800" b="1" dirty="0" err="1"/>
              <a:t>drei</a:t>
            </a:r>
            <a:r>
              <a:rPr lang="ru-RU" sz="2800" b="1" dirty="0"/>
              <a:t> </a:t>
            </a:r>
            <a:r>
              <a:rPr lang="de-DE" sz="2800" b="1" dirty="0"/>
              <a:t>Klimagürtel im Russland. </a:t>
            </a:r>
            <a:br>
              <a:rPr lang="de-DE" sz="2800" b="1" dirty="0"/>
            </a:br>
            <a:r>
              <a:rPr lang="de-DE" sz="2800" b="1" dirty="0"/>
              <a:t>Im Norden, wo wegen des kalten </a:t>
            </a:r>
            <a:r>
              <a:rPr lang="de-DE" sz="2800" b="1" dirty="0" smtClean="0"/>
              <a:t>Wetters </a:t>
            </a:r>
            <a:r>
              <a:rPr lang="de-DE" sz="2800" b="1" dirty="0"/>
              <a:t>( </a:t>
            </a:r>
            <a:r>
              <a:rPr lang="de-DE" sz="2800" b="1" dirty="0" smtClean="0"/>
              <a:t>Klimas) Pflanzen  </a:t>
            </a:r>
            <a:r>
              <a:rPr lang="de-DE" sz="2800" b="1" dirty="0"/>
              <a:t>nicht wachsen </a:t>
            </a:r>
            <a:r>
              <a:rPr lang="de-DE" sz="2800" b="1" dirty="0" smtClean="0"/>
              <a:t>können . </a:t>
            </a:r>
            <a:r>
              <a:rPr lang="en-US" sz="2800" b="1" dirty="0" smtClean="0"/>
              <a:t>Die </a:t>
            </a:r>
            <a:r>
              <a:rPr lang="en-US" sz="2800" b="1" dirty="0" err="1" smtClean="0"/>
              <a:t>Leute</a:t>
            </a:r>
            <a:r>
              <a:rPr lang="en-US" sz="2800" b="1" dirty="0" smtClean="0"/>
              <a:t> b</a:t>
            </a:r>
            <a:r>
              <a:rPr lang="de-DE" sz="2800" b="1" dirty="0" err="1" smtClean="0"/>
              <a:t>ereiten</a:t>
            </a:r>
            <a:r>
              <a:rPr lang="de-DE" sz="2800" b="1" dirty="0" smtClean="0"/>
              <a:t> hier einfache und </a:t>
            </a:r>
            <a:r>
              <a:rPr lang="de-DE" sz="2800" b="1" dirty="0"/>
              <a:t>nahrhafte Mahlzeiten mit Fleisch und Fisch . </a:t>
            </a:r>
            <a:br>
              <a:rPr lang="de-DE" sz="2800" b="1" dirty="0"/>
            </a:br>
            <a:r>
              <a:rPr lang="de-DE" sz="2800" b="1" dirty="0"/>
              <a:t>Im Süden, wo </a:t>
            </a:r>
            <a:r>
              <a:rPr lang="de-DE" sz="2800" b="1" dirty="0" smtClean="0"/>
              <a:t>es einen großen </a:t>
            </a:r>
            <a:r>
              <a:rPr lang="de-DE" sz="2800" b="1" dirty="0"/>
              <a:t>Anzahl von </a:t>
            </a:r>
            <a:r>
              <a:rPr lang="de-DE" sz="2800" b="1" dirty="0" smtClean="0"/>
              <a:t> </a:t>
            </a:r>
            <a:r>
              <a:rPr lang="de-DE" sz="2800" b="1" dirty="0"/>
              <a:t>Obst und </a:t>
            </a:r>
            <a:r>
              <a:rPr lang="de-DE" sz="2800" b="1" dirty="0" smtClean="0"/>
              <a:t>Gemüse gibt </a:t>
            </a:r>
            <a:r>
              <a:rPr lang="de-DE" sz="2800" b="1" dirty="0"/>
              <a:t>, aber auch viel einfacher, </a:t>
            </a:r>
            <a:r>
              <a:rPr lang="de-DE" sz="2800" b="1" dirty="0" smtClean="0"/>
              <a:t>kocht man </a:t>
            </a:r>
            <a:r>
              <a:rPr lang="de-DE" sz="2800" b="1" dirty="0"/>
              <a:t>viel umfangreicher </a:t>
            </a:r>
            <a:r>
              <a:rPr lang="de-DE" sz="2800" b="1" dirty="0" smtClean="0"/>
              <a:t> </a:t>
            </a:r>
            <a:r>
              <a:rPr lang="de-DE" sz="2800" b="1" dirty="0"/>
              <a:t>an </a:t>
            </a:r>
            <a:endParaRPr lang="ru-RU" sz="2800" b="1" dirty="0"/>
          </a:p>
        </p:txBody>
      </p:sp>
      <p:sp>
        <p:nvSpPr>
          <p:cNvPr id="5126" name="Прямоугольник 9"/>
          <p:cNvSpPr>
            <a:spLocks noChangeArrowheads="1"/>
          </p:cNvSpPr>
          <p:nvPr/>
        </p:nvSpPr>
        <p:spPr bwMode="auto">
          <a:xfrm>
            <a:off x="6574408" y="2068489"/>
            <a:ext cx="59055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/>
              <a:t>Россия – это самая большая страна в мире, поэтому ее кухня очень разнообразна. Три климатических пояса покрывают Россию. На севере, где холодная погода и суровый климат многие </a:t>
            </a:r>
            <a:r>
              <a:rPr lang="ru-RU" sz="2800" b="1" dirty="0" smtClean="0"/>
              <a:t>растения </a:t>
            </a:r>
            <a:r>
              <a:rPr lang="ru-RU" sz="2800" b="1" dirty="0"/>
              <a:t>не растут, поэтому северная пища более простая. Пища севера обильно богата жирами. На юге более благоприятные условия для выращивания продуктов, поэтому южная пища более богатая и разнообразная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5" grpId="0"/>
      <p:bldP spid="51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752" y="340297"/>
            <a:ext cx="11703050" cy="1944216"/>
          </a:xfrm>
        </p:spPr>
        <p:txBody>
          <a:bodyPr/>
          <a:lstStyle/>
          <a:p>
            <a:r>
              <a:rPr lang="de-DE" sz="6600" dirty="0" smtClean="0"/>
              <a:t>Die Hauptbeschäftigung des Volkes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9792" y="6749008"/>
            <a:ext cx="5400600" cy="909637"/>
          </a:xfrm>
        </p:spPr>
        <p:txBody>
          <a:bodyPr/>
          <a:lstStyle/>
          <a:p>
            <a:r>
              <a:rPr lang="de-DE" sz="3200" b="0" dirty="0" smtClean="0"/>
              <a:t>Die Agrikultur</a:t>
            </a:r>
            <a:endParaRPr lang="ru-RU" sz="3200" dirty="0"/>
          </a:p>
        </p:txBody>
      </p:sp>
      <p:pic>
        <p:nvPicPr>
          <p:cNvPr id="7" name="Содержимое 6" descr="full13293135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13768" y="2644552"/>
            <a:ext cx="5544616" cy="396044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78464" y="6677000"/>
            <a:ext cx="4793356" cy="749771"/>
          </a:xfrm>
        </p:spPr>
        <p:txBody>
          <a:bodyPr/>
          <a:lstStyle/>
          <a:p>
            <a:r>
              <a:rPr lang="de-DE" sz="3200" b="0" dirty="0" smtClean="0"/>
              <a:t>Die Viehzucht </a:t>
            </a:r>
            <a:endParaRPr lang="ru-RU" sz="3200" dirty="0"/>
          </a:p>
        </p:txBody>
      </p:sp>
      <p:pic>
        <p:nvPicPr>
          <p:cNvPr id="8" name="Содержимое 7" descr="full_ovci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6574408" y="2212504"/>
            <a:ext cx="5715000" cy="4286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2038004"/>
          </a:xfrm>
        </p:spPr>
        <p:txBody>
          <a:bodyPr/>
          <a:lstStyle/>
          <a:p>
            <a:r>
              <a:rPr lang="de-DE" sz="7200" dirty="0" smtClean="0"/>
              <a:t>Der Einfluss der Länder der Nachbarn</a:t>
            </a:r>
            <a:endParaRPr lang="ru-RU" sz="7200" dirty="0"/>
          </a:p>
        </p:txBody>
      </p:sp>
      <p:pic>
        <p:nvPicPr>
          <p:cNvPr id="6" name="Содержимое 5" descr="i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446616" y="1852464"/>
            <a:ext cx="3888432" cy="2592288"/>
          </a:xfrm>
        </p:spPr>
      </p:pic>
      <p:sp>
        <p:nvSpPr>
          <p:cNvPr id="4" name="Прямоугольник 3"/>
          <p:cNvSpPr/>
          <p:nvPr/>
        </p:nvSpPr>
        <p:spPr>
          <a:xfrm>
            <a:off x="741760" y="2428528"/>
            <a:ext cx="52565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Значительное влияние на российскую кухню оказала Франция, Византия, Болгария и страны востока( Индия, Китай)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5736" y="4300736"/>
            <a:ext cx="540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 smtClean="0">
                <a:latin typeface="Calibri" pitchFamily="34" charset="0"/>
              </a:rPr>
              <a:t>Den bedeutenden Einfluss auf die russische Küche hat Frankreich, Byzanz</a:t>
            </a:r>
            <a:r>
              <a:rPr lang="en-US" sz="2800" dirty="0" smtClean="0">
                <a:latin typeface="Calibri" pitchFamily="34" charset="0"/>
              </a:rPr>
              <a:t>, </a:t>
            </a:r>
            <a:r>
              <a:rPr lang="de-DE" sz="2800" dirty="0">
                <a:latin typeface="Calibri" pitchFamily="34" charset="0"/>
              </a:rPr>
              <a:t>Bulgarien </a:t>
            </a:r>
            <a:r>
              <a:rPr lang="de-DE" sz="2800" dirty="0" smtClean="0">
                <a:latin typeface="Calibri" pitchFamily="34" charset="0"/>
              </a:rPr>
              <a:t> und die Osten- </a:t>
            </a:r>
            <a:r>
              <a:rPr lang="de-DE" sz="2800" dirty="0" err="1" smtClean="0">
                <a:latin typeface="Calibri" pitchFamily="34" charset="0"/>
              </a:rPr>
              <a:t>länder</a:t>
            </a:r>
            <a:r>
              <a:rPr lang="de-DE" sz="2800" dirty="0" smtClean="0">
                <a:latin typeface="Calibri" pitchFamily="34" charset="0"/>
              </a:rPr>
              <a:t> (Indien, China) geleistet</a:t>
            </a:r>
            <a:endParaRPr lang="ru-RU" sz="2800" dirty="0">
              <a:latin typeface="Calibri" pitchFamily="34" charset="0"/>
            </a:endParaRPr>
          </a:p>
        </p:txBody>
      </p:sp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0352" y="2788568"/>
            <a:ext cx="3804635" cy="2730599"/>
          </a:xfrm>
          <a:prstGeom prst="rect">
            <a:avLst/>
          </a:prstGeom>
        </p:spPr>
      </p:pic>
      <p:pic>
        <p:nvPicPr>
          <p:cNvPr id="8" name="Рисунок 7" descr="2011-12-16-gre4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14568" y="3724672"/>
            <a:ext cx="4248472" cy="3228839"/>
          </a:xfrm>
          <a:prstGeom prst="rect">
            <a:avLst/>
          </a:prstGeom>
        </p:spPr>
      </p:pic>
      <p:pic>
        <p:nvPicPr>
          <p:cNvPr id="9" name="Рисунок 8" descr="cha1_en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2360" y="5308848"/>
            <a:ext cx="4464496" cy="3770414"/>
          </a:xfrm>
          <a:prstGeom prst="rect">
            <a:avLst/>
          </a:prstGeom>
        </p:spPr>
      </p:pic>
      <p:pic>
        <p:nvPicPr>
          <p:cNvPr id="10" name="Рисунок 9" descr="image_531601120005589527265_mi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3768" y="6100936"/>
            <a:ext cx="5119216" cy="3204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r>
              <a:rPr lang="en-US" dirty="0" smtClean="0"/>
              <a:t>Religion </a:t>
            </a:r>
            <a:endParaRPr lang="ru-RU" dirty="0" smtClean="0"/>
          </a:p>
        </p:txBody>
      </p:sp>
      <p:pic>
        <p:nvPicPr>
          <p:cNvPr id="6147" name="Содержимое 3" descr="1846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5775" y="2068513"/>
            <a:ext cx="6481763" cy="5040312"/>
          </a:xfrm>
          <a:noFill/>
          <a:ln>
            <a:miter lim="800000"/>
            <a:headEnd/>
            <a:tailEnd/>
          </a:ln>
        </p:spPr>
      </p:pic>
      <p:sp>
        <p:nvSpPr>
          <p:cNvPr id="6148" name="Прямоугольник 4"/>
          <p:cNvSpPr>
            <a:spLocks noChangeArrowheads="1"/>
          </p:cNvSpPr>
          <p:nvPr/>
        </p:nvSpPr>
        <p:spPr bwMode="auto">
          <a:xfrm>
            <a:off x="669925" y="1924050"/>
            <a:ext cx="504031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Россия – многонациональная страна. Россия страна множества религий. В каждой религии кухня обособлена разными особенностями. Поэтому российская религиозная кухня разнообразна.</a:t>
            </a:r>
          </a:p>
        </p:txBody>
      </p:sp>
      <p:sp>
        <p:nvSpPr>
          <p:cNvPr id="6149" name="Прямоугольник 5"/>
          <p:cNvSpPr>
            <a:spLocks noChangeArrowheads="1"/>
          </p:cNvSpPr>
          <p:nvPr/>
        </p:nvSpPr>
        <p:spPr bwMode="auto">
          <a:xfrm>
            <a:off x="885825" y="5668963"/>
            <a:ext cx="47529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dirty="0">
                <a:solidFill>
                  <a:srgbClr val="7030A0"/>
                </a:solidFill>
              </a:rPr>
              <a:t>Russland – das multinationale Land. Russland </a:t>
            </a:r>
            <a:r>
              <a:rPr lang="de-DE" sz="2800" b="1" dirty="0" smtClean="0">
                <a:solidFill>
                  <a:srgbClr val="7030A0"/>
                </a:solidFill>
              </a:rPr>
              <a:t> ist das </a:t>
            </a:r>
            <a:r>
              <a:rPr lang="de-DE" sz="2800" b="1" dirty="0">
                <a:solidFill>
                  <a:srgbClr val="7030A0"/>
                </a:solidFill>
              </a:rPr>
              <a:t>Land einer Menge der Religionen. In jeder Religion ist die Küche von verschiedenen Besonderheiten isoliert. Deshalb ist die russische religiöse Küche vielfältig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8" grpId="0"/>
      <p:bldP spid="61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650875" y="390525"/>
            <a:ext cx="11703050" cy="131792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r>
              <a:rPr lang="en-US" dirty="0" smtClean="0"/>
              <a:t>O</a:t>
            </a:r>
            <a:r>
              <a:rPr lang="de-DE" dirty="0" err="1" smtClean="0"/>
              <a:t>rthodoxe</a:t>
            </a:r>
            <a:r>
              <a:rPr lang="de-DE" dirty="0" smtClean="0"/>
              <a:t> Religion</a:t>
            </a:r>
            <a:endParaRPr lang="ru-RU" dirty="0" smtClean="0"/>
          </a:p>
        </p:txBody>
      </p:sp>
      <p:pic>
        <p:nvPicPr>
          <p:cNvPr id="7171" name="Содержимое 3" descr="800x600_87407_pos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7625" y="1781175"/>
            <a:ext cx="5930900" cy="3800475"/>
          </a:xfrm>
          <a:noFill/>
          <a:ln>
            <a:miter lim="800000"/>
            <a:headEnd/>
            <a:tailEnd/>
          </a:ln>
        </p:spPr>
      </p:pic>
      <p:pic>
        <p:nvPicPr>
          <p:cNvPr id="7173" name="Рисунок 5" descr="0b107545595b1ffbd6c7f6a84d409eb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3525" y="5668963"/>
            <a:ext cx="5581650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94488" y="1708448"/>
            <a:ext cx="46805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Очень разнообразная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Богата жирами и углеводами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Оказала большое влияние на русскую кухню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Обильное количество постов </a:t>
            </a: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7438504" y="5452864"/>
            <a:ext cx="46085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latin typeface="Calibri" pitchFamily="34" charset="0"/>
              </a:rPr>
              <a:t>Sehr vielfältig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 smtClean="0">
                <a:latin typeface="Calibri" pitchFamily="34" charset="0"/>
              </a:rPr>
              <a:t>Ist mit den Fetten und an den Kohlenhydraten reich 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 smtClean="0">
                <a:latin typeface="Calibri" pitchFamily="34" charset="0"/>
              </a:rPr>
              <a:t>Hat den großen Einfluss auf die russische Küche geleistet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 smtClean="0">
                <a:latin typeface="Calibri" pitchFamily="34" charset="0"/>
              </a:rPr>
              <a:t>Die reichliche Zahl der </a:t>
            </a:r>
            <a:r>
              <a:rPr lang="en-US" sz="3200" dirty="0" err="1" smtClean="0">
                <a:latin typeface="Calibri" pitchFamily="34" charset="0"/>
              </a:rPr>
              <a:t>Fa</a:t>
            </a:r>
            <a:r>
              <a:rPr lang="de-DE" sz="3200" dirty="0" err="1" smtClean="0">
                <a:latin typeface="Calibri" pitchFamily="34" charset="0"/>
              </a:rPr>
              <a:t>sten</a:t>
            </a:r>
            <a:endParaRPr lang="ru-RU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2182020"/>
          </a:xfrm>
        </p:spPr>
        <p:txBody>
          <a:bodyPr/>
          <a:lstStyle/>
          <a:p>
            <a:r>
              <a:rPr lang="de-DE" sz="8000" dirty="0" smtClean="0"/>
              <a:t>Die Traditionen der Orthodoxe Fasten</a:t>
            </a:r>
            <a:endParaRPr lang="ru-RU" sz="8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741760" y="5884912"/>
            <a:ext cx="5760641" cy="3354685"/>
          </a:xfrm>
        </p:spPr>
        <p:txBody>
          <a:bodyPr/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de-DE" dirty="0" smtClean="0">
                <a:latin typeface="Calibri" pitchFamily="34" charset="0"/>
              </a:rPr>
              <a:t>Es hört der Gebrauch Fleisch-, Milch- und andere Lebensmittel der tierischen Herkunft auf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de-DE" dirty="0" smtClean="0">
                <a:latin typeface="Calibri" pitchFamily="34" charset="0"/>
              </a:rPr>
              <a:t>Man kann die Pflanzennahrung, einschließlich das Gemüse und die Früchte, manchmal den Fisch essen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de-DE" dirty="0" smtClean="0">
                <a:latin typeface="Calibri" pitchFamily="34" charset="0"/>
              </a:rPr>
              <a:t>Es hört der Gebrauch der alkoholischen Getränke auf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7744" y="3076600"/>
            <a:ext cx="5748337" cy="2808312"/>
          </a:xfrm>
        </p:spPr>
        <p:txBody>
          <a:bodyPr anchor="t">
            <a:norm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b="0" dirty="0" smtClean="0">
                <a:latin typeface="Calibri" pitchFamily="34" charset="0"/>
              </a:rPr>
              <a:t>Прекращается употребление мясных, молочных и других продуктов животного происхождения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b="0" dirty="0" smtClean="0">
                <a:latin typeface="Calibri" pitchFamily="34" charset="0"/>
              </a:rPr>
              <a:t>Можно есть растительную пищу, включая овощи и фрукты, иногда рыбу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b="0" dirty="0" smtClean="0">
                <a:latin typeface="Calibri" pitchFamily="34" charset="0"/>
              </a:rPr>
              <a:t>Прекращается употребление алкогольных напитков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7" name="Содержимое 6" descr="1363356807_velikiy-post-0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605588" y="3737054"/>
            <a:ext cx="5748337" cy="433054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</a:t>
            </a:r>
            <a:endParaRPr lang="ru-RU" dirty="0"/>
          </a:p>
        </p:txBody>
      </p:sp>
      <p:pic>
        <p:nvPicPr>
          <p:cNvPr id="4" name="Содержимое 3" descr="k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82320" y="3148608"/>
            <a:ext cx="6304136" cy="4392488"/>
          </a:xfrm>
        </p:spPr>
      </p:pic>
      <p:sp>
        <p:nvSpPr>
          <p:cNvPr id="5" name="Прямоугольник 4"/>
          <p:cNvSpPr/>
          <p:nvPr/>
        </p:nvSpPr>
        <p:spPr>
          <a:xfrm>
            <a:off x="957784" y="1852464"/>
            <a:ext cx="47525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Kein Schwein 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Keine alkoholischen Getränke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Viele  Milchlebensmittel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Viele Mehlerzeugnisse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7744" y="5164832"/>
            <a:ext cx="51845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Никакой свинины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Никаких спиртных напитков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Большое разнообразие молочных и </a:t>
            </a:r>
            <a:r>
              <a:rPr lang="ru-RU" sz="3200" dirty="0" err="1" smtClean="0"/>
              <a:t>килсло-молочных</a:t>
            </a:r>
            <a:r>
              <a:rPr lang="ru-RU" sz="3200" dirty="0" smtClean="0"/>
              <a:t> продуктов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/>
              <a:t>м</a:t>
            </a:r>
            <a:r>
              <a:rPr lang="ru-RU" sz="3200" dirty="0" smtClean="0"/>
              <a:t>ного мучных изделий</a:t>
            </a:r>
            <a:endParaRPr lang="de-DE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Тема Office">
  <a:themeElements>
    <a:clrScheme name="">
      <a:dk1>
        <a:srgbClr val="2F1A14"/>
      </a:dk1>
      <a:lt1>
        <a:srgbClr val="1B2B2F"/>
      </a:lt1>
      <a:dk2>
        <a:srgbClr val="4A4B4D"/>
      </a:dk2>
      <a:lt2>
        <a:srgbClr val="BFBFBF"/>
      </a:lt2>
      <a:accent1>
        <a:srgbClr val="60789B"/>
      </a:accent1>
      <a:accent2>
        <a:srgbClr val="6B8756"/>
      </a:accent2>
      <a:accent3>
        <a:srgbClr val="ABACAD"/>
      </a:accent3>
      <a:accent4>
        <a:srgbClr val="27140F"/>
      </a:accent4>
      <a:accent5>
        <a:srgbClr val="B6BECB"/>
      </a:accent5>
      <a:accent6>
        <a:srgbClr val="607A4D"/>
      </a:accent6>
      <a:hlink>
        <a:srgbClr val="0000FF"/>
      </a:hlink>
      <a:folHlink>
        <a:srgbClr val="FF00FF"/>
      </a:folHlink>
    </a:clrScheme>
    <a:fontScheme name="Тема Office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miter lim="0"/>
          <a:headEnd type="none" w="med" len="med"/>
          <a:tailEnd type="none" w="med" len="med"/>
        </a:ln>
        <a:effectLst>
          <a:outerShdw dist="25400" algn="ctr" rotWithShape="0">
            <a:srgbClr val="000000">
              <a:alpha val="25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pitchFamily="66" charset="0"/>
            <a:ea typeface="Papyrus" pitchFamily="66" charset="0"/>
            <a:cs typeface="Papyrus" pitchFamily="66" charset="0"/>
            <a:sym typeface="Papyru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miter lim="0"/>
          <a:headEnd type="none" w="med" len="med"/>
          <a:tailEnd type="none" w="med" len="med"/>
        </a:ln>
        <a:effectLst>
          <a:outerShdw dist="25400" algn="ctr" rotWithShape="0">
            <a:srgbClr val="000000">
              <a:alpha val="25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pitchFamily="66" charset="0"/>
            <a:ea typeface="Papyrus" pitchFamily="66" charset="0"/>
            <a:cs typeface="Papyrus" pitchFamily="66" charset="0"/>
            <a:sym typeface="Papyrus" pitchFamily="66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">
      <a:dk1>
        <a:srgbClr val="2F1A14"/>
      </a:dk1>
      <a:lt1>
        <a:srgbClr val="1B2B2F"/>
      </a:lt1>
      <a:dk2>
        <a:srgbClr val="4A4B4D"/>
      </a:dk2>
      <a:lt2>
        <a:srgbClr val="BFBFBF"/>
      </a:lt2>
      <a:accent1>
        <a:srgbClr val="60789B"/>
      </a:accent1>
      <a:accent2>
        <a:srgbClr val="6B8756"/>
      </a:accent2>
      <a:accent3>
        <a:srgbClr val="ABACAD"/>
      </a:accent3>
      <a:accent4>
        <a:srgbClr val="27140F"/>
      </a:accent4>
      <a:accent5>
        <a:srgbClr val="B6BECB"/>
      </a:accent5>
      <a:accent6>
        <a:srgbClr val="607A4D"/>
      </a:accent6>
      <a:hlink>
        <a:srgbClr val="0000FF"/>
      </a:hlink>
      <a:folHlink>
        <a:srgbClr val="FF00FF"/>
      </a:folHlink>
    </a:clrScheme>
    <a:fontScheme name="Тема Office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miter lim="0"/>
          <a:headEnd type="none" w="med" len="med"/>
          <a:tailEnd type="none" w="med" len="med"/>
        </a:ln>
        <a:effectLst>
          <a:outerShdw dist="25400" algn="ctr" rotWithShape="0">
            <a:srgbClr val="000000">
              <a:alpha val="25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pitchFamily="66" charset="0"/>
            <a:ea typeface="Papyrus" pitchFamily="66" charset="0"/>
            <a:cs typeface="Papyrus" pitchFamily="66" charset="0"/>
            <a:sym typeface="Papyru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miter lim="0"/>
          <a:headEnd type="none" w="med" len="med"/>
          <a:tailEnd type="none" w="med" len="med"/>
        </a:ln>
        <a:effectLst>
          <a:outerShdw dist="25400" algn="ctr" rotWithShape="0">
            <a:srgbClr val="000000">
              <a:alpha val="25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pitchFamily="66" charset="0"/>
            <a:ea typeface="Papyrus" pitchFamily="66" charset="0"/>
            <a:cs typeface="Papyrus" pitchFamily="66" charset="0"/>
            <a:sym typeface="Papyrus" pitchFamily="66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572E2D"/>
      </a:dk1>
      <a:lt1>
        <a:srgbClr val="2A5657"/>
      </a:lt1>
      <a:dk2>
        <a:srgbClr val="4A4B4D"/>
      </a:dk2>
      <a:lt2>
        <a:srgbClr val="BFBFBF"/>
      </a:lt2>
      <a:accent1>
        <a:srgbClr val="60789B"/>
      </a:accent1>
      <a:accent2>
        <a:srgbClr val="6B8756"/>
      </a:accent2>
      <a:accent3>
        <a:srgbClr val="ACB4B4"/>
      </a:accent3>
      <a:accent4>
        <a:srgbClr val="492625"/>
      </a:accent4>
      <a:accent5>
        <a:srgbClr val="B6BECB"/>
      </a:accent5>
      <a:accent6>
        <a:srgbClr val="607A4D"/>
      </a:accent6>
      <a:hlink>
        <a:srgbClr val="0000FF"/>
      </a:hlink>
      <a:folHlink>
        <a:srgbClr val="FF00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539</Words>
  <Application>Microsoft Office PowerPoint</Application>
  <PresentationFormat>Произвольный</PresentationFormat>
  <Paragraphs>147</Paragraphs>
  <Slides>12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Тема Office</vt:lpstr>
      <vt:lpstr>1_Тема Office</vt:lpstr>
      <vt:lpstr>Диаграмма Microsoft Graph</vt:lpstr>
      <vt:lpstr>Die Russlandsküche</vt:lpstr>
      <vt:lpstr>Russland </vt:lpstr>
      <vt:lpstr>Klima</vt:lpstr>
      <vt:lpstr>Die Hauptbeschäftigung des Volkes</vt:lpstr>
      <vt:lpstr>Der Einfluss der Länder der Nachbarn</vt:lpstr>
      <vt:lpstr>Religion </vt:lpstr>
      <vt:lpstr>Orthodoxe Religion</vt:lpstr>
      <vt:lpstr>Die Traditionen der Orthodoxe Fasten</vt:lpstr>
      <vt:lpstr>Islam</vt:lpstr>
      <vt:lpstr>Слайд 10</vt:lpstr>
      <vt:lpstr>Слайд 11</vt:lpstr>
      <vt:lpstr>Vielen Dank für Aufmerksam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Russlands Küche</dc:title>
  <dc:creator>аня марина</dc:creator>
  <cp:lastModifiedBy>KAB-432</cp:lastModifiedBy>
  <cp:revision>59</cp:revision>
  <dcterms:modified xsi:type="dcterms:W3CDTF">2013-12-17T06:55:22Z</dcterms:modified>
</cp:coreProperties>
</file>